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6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28" r:id="rId14"/>
    <p:sldId id="34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1519CE-4DDF-0E4A-81EA-226A27D26375}" v="2" dt="2025-03-24T16:20:37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1"/>
  </p:normalViewPr>
  <p:slideViewPr>
    <p:cSldViewPr snapToGrid="0" showGuides="1">
      <p:cViewPr varScale="1">
        <p:scale>
          <a:sx n="152" d="100"/>
          <a:sy n="152" d="100"/>
        </p:scale>
        <p:origin x="2168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F51519CE-4DDF-0E4A-81EA-226A27D26375}"/>
    <pc:docChg chg="modSld">
      <pc:chgData name="Lobke Mentrop" userId="a5fd0953-9758-4754-b4a9-626fc4b84425" providerId="ADAL" clId="{F51519CE-4DDF-0E4A-81EA-226A27D26375}" dt="2025-03-24T16:20:37.151" v="1" actId="20577"/>
      <pc:docMkLst>
        <pc:docMk/>
      </pc:docMkLst>
      <pc:sldChg chg="modSp">
        <pc:chgData name="Lobke Mentrop" userId="a5fd0953-9758-4754-b4a9-626fc4b84425" providerId="ADAL" clId="{F51519CE-4DDF-0E4A-81EA-226A27D26375}" dt="2025-03-24T16:20:37.151" v="1" actId="20577"/>
        <pc:sldMkLst>
          <pc:docMk/>
          <pc:sldMk cId="3503189079" sldId="332"/>
        </pc:sldMkLst>
        <pc:spChg chg="mod">
          <ac:chgData name="Lobke Mentrop" userId="a5fd0953-9758-4754-b4a9-626fc4b84425" providerId="ADAL" clId="{F51519CE-4DDF-0E4A-81EA-226A27D26375}" dt="2025-03-24T16:20:37.151" v="1" actId="20577"/>
          <ac:spMkLst>
            <pc:docMk/>
            <pc:sldMk cId="3503189079" sldId="332"/>
            <ac:spMk id="9" creationId="{728CBF4B-B471-5B33-F526-4F2E57AB6F5C}"/>
          </ac:spMkLst>
        </pc:spChg>
      </pc:sldChg>
      <pc:sldChg chg="modSp">
        <pc:chgData name="Lobke Mentrop" userId="a5fd0953-9758-4754-b4a9-626fc4b84425" providerId="ADAL" clId="{F51519CE-4DDF-0E4A-81EA-226A27D26375}" dt="2025-03-24T16:20:19.126" v="0" actId="20577"/>
        <pc:sldMkLst>
          <pc:docMk/>
          <pc:sldMk cId="3353242152" sldId="346"/>
        </pc:sldMkLst>
        <pc:spChg chg="mod">
          <ac:chgData name="Lobke Mentrop" userId="a5fd0953-9758-4754-b4a9-626fc4b84425" providerId="ADAL" clId="{F51519CE-4DDF-0E4A-81EA-226A27D26375}" dt="2025-03-24T16:20:19.126" v="0" actId="20577"/>
          <ac:spMkLst>
            <pc:docMk/>
            <pc:sldMk cId="3353242152" sldId="346"/>
            <ac:spMk id="5" creationId="{329925D9-D589-560E-F1BC-73D566C6A5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>
              <a:spcBef>
                <a:spcPct val="0"/>
              </a:spcBef>
            </a:pPr>
            <a:r>
              <a:rPr lang="nl-NL" altLang="nl-NL" dirty="0"/>
              <a:t>Typ </a:t>
            </a:r>
            <a:r>
              <a:rPr lang="nl-NL" altLang="nl-NL" dirty="0" err="1"/>
              <a:t>wypadku</a:t>
            </a:r>
            <a:r>
              <a:rPr lang="nl-NL" altLang="nl-NL" dirty="0"/>
              <a:t> „</a:t>
            </a:r>
            <a:r>
              <a:rPr lang="nl-NL" altLang="nl-NL" dirty="0" err="1"/>
              <a:t>Kontakt</a:t>
            </a:r>
            <a:r>
              <a:rPr lang="nl-NL" altLang="nl-NL" dirty="0"/>
              <a:t> ze </a:t>
            </a:r>
            <a:r>
              <a:rPr lang="nl-NL" altLang="nl-NL" dirty="0" err="1"/>
              <a:t>sprzętem</a:t>
            </a:r>
            <a:r>
              <a:rPr lang="nl-NL" altLang="nl-NL" dirty="0"/>
              <a:t> </a:t>
            </a:r>
            <a:r>
              <a:rPr lang="nl-NL" altLang="nl-NL" dirty="0" err="1"/>
              <a:t>roboczym</a:t>
            </a:r>
            <a:r>
              <a:rPr lang="nl-NL" altLang="nl-NL" dirty="0"/>
              <a:t> lub </a:t>
            </a:r>
            <a:r>
              <a:rPr lang="nl-NL" altLang="nl-NL" dirty="0" err="1"/>
              <a:t>przedmiotem</a:t>
            </a:r>
            <a:r>
              <a:rPr lang="nl-NL" altLang="nl-NL" dirty="0"/>
              <a:t>” </a:t>
            </a:r>
            <a:r>
              <a:rPr lang="nl-NL" altLang="nl-NL" dirty="0" err="1"/>
              <a:t>jest</a:t>
            </a:r>
            <a:r>
              <a:rPr lang="nl-NL" altLang="nl-NL" dirty="0"/>
              <a:t> </a:t>
            </a:r>
            <a:r>
              <a:rPr lang="nl-NL" altLang="nl-NL" dirty="0" err="1"/>
              <a:t>powszechny</a:t>
            </a:r>
            <a:r>
              <a:rPr lang="nl-NL" altLang="nl-NL" dirty="0"/>
              <a:t> w </a:t>
            </a:r>
            <a:r>
              <a:rPr lang="nl-NL" altLang="nl-NL" dirty="0" err="1"/>
              <a:t>sektorze</a:t>
            </a:r>
            <a:r>
              <a:rPr lang="nl-NL" altLang="nl-NL" dirty="0"/>
              <a:t> </a:t>
            </a:r>
            <a:r>
              <a:rPr lang="nl-NL" altLang="nl-NL" dirty="0" err="1"/>
              <a:t>przemysłowym</a:t>
            </a:r>
            <a:r>
              <a:rPr lang="nl-NL" altLang="nl-NL" dirty="0"/>
              <a:t> (42% </a:t>
            </a:r>
            <a:r>
              <a:rPr lang="nl-NL" altLang="nl-NL" dirty="0" err="1"/>
              <a:t>wypadków</a:t>
            </a:r>
            <a:r>
              <a:rPr lang="nl-NL" altLang="nl-NL" dirty="0"/>
              <a:t> w </a:t>
            </a:r>
            <a:r>
              <a:rPr lang="nl-NL" altLang="nl-NL" dirty="0" err="1"/>
              <a:t>tym</a:t>
            </a:r>
            <a:r>
              <a:rPr lang="nl-NL" altLang="nl-NL" dirty="0"/>
              <a:t> </a:t>
            </a:r>
            <a:r>
              <a:rPr lang="nl-NL" altLang="nl-NL" dirty="0" err="1"/>
              <a:t>sektorze</a:t>
            </a:r>
            <a:r>
              <a:rPr lang="nl-NL" altLang="nl-NL" dirty="0"/>
              <a:t>). </a:t>
            </a:r>
            <a:r>
              <a:rPr lang="nl-NL" altLang="nl-NL" dirty="0" err="1"/>
              <a:t>Większość</a:t>
            </a:r>
            <a:r>
              <a:rPr lang="nl-NL" altLang="nl-NL" dirty="0"/>
              <a:t> </a:t>
            </a:r>
            <a:r>
              <a:rPr lang="nl-NL" altLang="nl-NL" dirty="0" err="1"/>
              <a:t>wypadków</a:t>
            </a:r>
            <a:r>
              <a:rPr lang="nl-NL" altLang="nl-NL" dirty="0"/>
              <a:t>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wypadki</a:t>
            </a:r>
            <a:r>
              <a:rPr lang="nl-NL" altLang="nl-NL" dirty="0"/>
              <a:t>, w </a:t>
            </a:r>
            <a:r>
              <a:rPr lang="nl-NL" altLang="nl-NL" dirty="0" err="1"/>
              <a:t>których</a:t>
            </a:r>
            <a:r>
              <a:rPr lang="nl-NL" altLang="nl-NL" dirty="0"/>
              <a:t> </a:t>
            </a:r>
            <a:r>
              <a:rPr lang="nl-NL" altLang="nl-NL" dirty="0" err="1"/>
              <a:t>ofiara</a:t>
            </a:r>
            <a:r>
              <a:rPr lang="nl-NL" altLang="nl-NL" dirty="0"/>
              <a:t> </a:t>
            </a:r>
            <a:r>
              <a:rPr lang="nl-NL" altLang="nl-NL" dirty="0" err="1"/>
              <a:t>miała</a:t>
            </a:r>
            <a:r>
              <a:rPr lang="nl-NL" altLang="nl-NL" dirty="0"/>
              <a:t> </a:t>
            </a:r>
            <a:r>
              <a:rPr lang="nl-NL" altLang="nl-NL" dirty="0" err="1"/>
              <a:t>kontakt</a:t>
            </a:r>
            <a:r>
              <a:rPr lang="nl-NL" altLang="nl-NL" dirty="0"/>
              <a:t> </a:t>
            </a:r>
            <a:r>
              <a:rPr lang="nl-NL" altLang="nl-NL" dirty="0" err="1"/>
              <a:t>z</a:t>
            </a:r>
            <a:r>
              <a:rPr lang="nl-NL" altLang="nl-NL" dirty="0"/>
              <a:t> </a:t>
            </a:r>
            <a:r>
              <a:rPr lang="nl-NL" altLang="nl-NL" dirty="0" err="1"/>
              <a:t>ruchomymi</a:t>
            </a:r>
            <a:r>
              <a:rPr lang="nl-NL" altLang="nl-NL" dirty="0"/>
              <a:t> </a:t>
            </a:r>
            <a:r>
              <a:rPr lang="nl-NL" altLang="nl-NL" dirty="0" err="1"/>
              <a:t>częściami</a:t>
            </a:r>
            <a:r>
              <a:rPr lang="nl-NL" altLang="nl-NL" dirty="0"/>
              <a:t> </a:t>
            </a:r>
            <a:r>
              <a:rPr lang="nl-NL" altLang="nl-NL" dirty="0" err="1"/>
              <a:t>maszyny</a:t>
            </a:r>
            <a:r>
              <a:rPr lang="nl-NL" altLang="nl-NL" dirty="0"/>
              <a:t>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Rodzaj</a:t>
            </a:r>
            <a:r>
              <a:rPr lang="nl-NL" dirty="0"/>
              <a:t> </a:t>
            </a:r>
            <a:r>
              <a:rPr lang="nl-NL" dirty="0" err="1"/>
              <a:t>ochrony</a:t>
            </a:r>
            <a:r>
              <a:rPr lang="nl-NL" dirty="0"/>
              <a:t> </a:t>
            </a:r>
            <a:r>
              <a:rPr lang="nl-NL" dirty="0" err="1"/>
              <a:t>zależy</a:t>
            </a:r>
            <a:r>
              <a:rPr lang="nl-NL" dirty="0"/>
              <a:t> </a:t>
            </a:r>
            <a:r>
              <a:rPr lang="nl-NL" dirty="0" err="1"/>
              <a:t>częściowo</a:t>
            </a:r>
            <a:r>
              <a:rPr lang="nl-NL" dirty="0"/>
              <a:t> </a:t>
            </a:r>
            <a:r>
              <a:rPr lang="nl-NL" dirty="0" err="1"/>
              <a:t>od</a:t>
            </a:r>
            <a:r>
              <a:rPr lang="nl-NL" dirty="0"/>
              <a:t> </a:t>
            </a:r>
            <a:r>
              <a:rPr lang="nl-NL" dirty="0" err="1"/>
              <a:t>roku</a:t>
            </a:r>
            <a:r>
              <a:rPr lang="nl-NL" dirty="0"/>
              <a:t> </a:t>
            </a:r>
            <a:r>
              <a:rPr lang="nl-NL" dirty="0" err="1"/>
              <a:t>produkcji</a:t>
            </a:r>
            <a:r>
              <a:rPr lang="nl-NL" dirty="0"/>
              <a:t> </a:t>
            </a:r>
            <a:r>
              <a:rPr lang="nl-NL" dirty="0" err="1"/>
              <a:t>urządzenia</a:t>
            </a:r>
            <a:r>
              <a:rPr lang="nl-NL" dirty="0"/>
              <a:t>; </a:t>
            </a:r>
            <a:r>
              <a:rPr lang="nl-NL" dirty="0" err="1"/>
              <a:t>informacje</a:t>
            </a:r>
            <a:r>
              <a:rPr lang="nl-NL" dirty="0"/>
              <a:t> na ten </a:t>
            </a:r>
            <a:r>
              <a:rPr lang="nl-NL" dirty="0" err="1"/>
              <a:t>temat</a:t>
            </a:r>
            <a:r>
              <a:rPr lang="nl-NL" dirty="0"/>
              <a:t> </a:t>
            </a:r>
            <a:r>
              <a:rPr lang="nl-NL" dirty="0" err="1"/>
              <a:t>znajdziesz</a:t>
            </a:r>
            <a:r>
              <a:rPr lang="nl-NL" dirty="0"/>
              <a:t> w </a:t>
            </a:r>
            <a:r>
              <a:rPr lang="nl-NL" dirty="0" err="1"/>
              <a:t>kontroli</a:t>
            </a:r>
            <a:r>
              <a:rPr lang="nl-NL" dirty="0"/>
              <a:t> </a:t>
            </a:r>
            <a:r>
              <a:rPr lang="nl-NL" dirty="0" err="1"/>
              <a:t>ulepszeń</a:t>
            </a:r>
            <a:r>
              <a:rPr lang="nl-NL" dirty="0"/>
              <a:t> 5xBeter.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br/>
            <a:r>
              <a:rPr lang="pl-PL" dirty="0">
                <a:latin typeface="Arial" panose="020B0604020202020204" pitchFamily="34" charset="0"/>
              </a:rPr>
              <a:t>Bezpieczeństwo maszyn: Prasa krawędziowa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kleding, persoon, overdekt, engineering&#10;&#10;Automatisch gegenereerde beschrijving">
            <a:extLst>
              <a:ext uri="{FF2B5EF4-FFF2-40B4-BE49-F238E27FC236}">
                <a16:creationId xmlns:a16="http://schemas.microsoft.com/office/drawing/2014/main" id="{D49C4E52-42D6-16BD-A310-8BBC544E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7" b="18321"/>
          <a:stretch/>
        </p:blipFill>
        <p:spPr>
          <a:xfrm>
            <a:off x="843169" y="1954160"/>
            <a:ext cx="10505661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-1" y="1444623"/>
            <a:ext cx="251686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Spis treści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400" dirty="0">
                <a:latin typeface="Arial" panose="020B0604020202020204" pitchFamily="34" charset="0"/>
              </a:rPr>
              <a:t>Pracuj bezpiecznie i zdrowo  </a:t>
            </a:r>
            <a:r>
              <a:rPr lang="pl-PL" sz="24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z="2800" dirty="0"/>
              <a:t>  </a:t>
            </a:r>
            <a:r>
              <a:rPr lang="pl-PL" sz="2400" b="0" dirty="0">
                <a:latin typeface="Arial" panose="020B0604020202020204" pitchFamily="34" charset="0"/>
              </a:rPr>
              <a:t>Bezpieczeństwo maszyn: Prasa krawędziowa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Dlaczego omawiamy bezpieczeństwo maszyn?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308299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3 najczęstsze wypadki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836761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Bezpieczna maszyna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409509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Co możesz zrobić sam(a)?</a:t>
            </a:r>
          </a:p>
        </p:txBody>
      </p:sp>
      <p:pic>
        <p:nvPicPr>
          <p:cNvPr id="11" name="Afbeelding 10" descr="Afbeelding met machine, engineering, schermopname, overdekt&#10;&#10;Door AI gegenereerde inhoud is mogelijk onjuist.">
            <a:extLst>
              <a:ext uri="{FF2B5EF4-FFF2-40B4-BE49-F238E27FC236}">
                <a16:creationId xmlns:a16="http://schemas.microsoft.com/office/drawing/2014/main" id="{94738192-98FF-6E43-6D29-2D0FCA19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39" r="12475"/>
          <a:stretch>
            <a:fillRect/>
          </a:stretch>
        </p:blipFill>
        <p:spPr>
          <a:xfrm>
            <a:off x="6803665" y="1771457"/>
            <a:ext cx="4540195" cy="391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>
            <a:normAutofit fontScale="92500"/>
          </a:bodyPr>
          <a:lstStyle/>
          <a:p>
            <a:pPr marL="0" indent="0" algn="l" eaLnBrk="1" hangingPunct="1">
              <a:buFontTx/>
              <a:buNone/>
              <a:defRPr/>
            </a:pPr>
            <a:r>
              <a:rPr lang="pl-PL" altLang="nl-NL" sz="1400" dirty="0">
                <a:solidFill>
                  <a:schemeClr val="bg1"/>
                </a:solidFill>
              </a:rPr>
              <a:t>Źródło:  Monitor wypadków przy pracy (</a:t>
            </a:r>
            <a:r>
              <a:rPr lang="pl-PL" altLang="nl-NL" sz="1400" i="1" dirty="0">
                <a:solidFill>
                  <a:schemeClr val="bg1"/>
                </a:solidFill>
              </a:rPr>
              <a:t>Monitor Arbeidsongevallen</a:t>
            </a:r>
            <a:r>
              <a:rPr lang="pl-PL" altLang="nl-NL" sz="1400" dirty="0">
                <a:solidFill>
                  <a:schemeClr val="bg1"/>
                </a:solidFill>
              </a:rPr>
              <a:t>) 2023 – Holenderska Inspekcja Pracy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1" y="1407753"/>
            <a:ext cx="4472412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39923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Duży udział w liczbie zgłoszonych wypadków przy pracy.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31816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kern="100" dirty="0">
                <a:solidFill>
                  <a:schemeClr val="tx1"/>
                </a:solidFill>
                <a:latin typeface="Arial" panose="020B0604020202020204" pitchFamily="34" charset="0"/>
              </a:rPr>
              <a:t>Kontakt ze sprzętem roboczym lub przedmiotem: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pl-PL"/>
              <a:t>Zakończone dochodzenia w sprawie wypadków z 2023 roku, z podziałem na rodzaje wypadków.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427145" cy="9608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DB8F4AC-4FE5-7A3F-F268-90C4DFD26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Brak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637A198-43C0-3DF8-6598-1ABAB44FFA2F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Osłona jest obecna, ale niewystarczająco skuteczna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39371D0-488D-D6F9-0D92-006DFDCABE4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Zdjęcie osłony.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23AE4-D937-93C5-0148-C62A16175D19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Nieprawidłowa obsługa.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0865506-EA39-67B8-3904-C6FBE80BADC4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Przyczyna kontaktu z ruchomymi częściami: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54121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Dlaczego omawiamy</a:t>
            </a:r>
            <a:b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bezpieczeństwo maszyn?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279048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Sterowanie nożne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: dłonie w strefie zagrożenia.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11014347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Nieprawidłowa komunikacja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podczas pracy w 2 osoby przy jednej prasie krawędziowej.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10660973" cy="855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Ponowne chwytanie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 (korygowanie położenia obrabianego przedmiotu podczas pracy prasy krawędziowej).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5169123"/>
            <a:ext cx="10334458" cy="14951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Poważne i trwałe obrażenia ciała:</a:t>
            </a:r>
          </a:p>
          <a:p>
            <a:pPr marL="457200" algn="l">
              <a:lnSpc>
                <a:spcPct val="100000"/>
              </a:lnSpc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Amputacja i złamania palców lub opuszków palców skutkujące utratą ich funkcji.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607" r="1" b="51404"/>
          <a:stretch/>
        </p:blipFill>
        <p:spPr>
          <a:xfrm>
            <a:off x="-1" y="1407753"/>
            <a:ext cx="469380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557696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ts val="2080"/>
              </a:lnSpc>
            </a:pPr>
            <a:r>
              <a:rPr lang="pl-PL" sz="1900" dirty="0">
                <a:solidFill>
                  <a:schemeClr val="bg1"/>
                </a:solidFill>
                <a:latin typeface="Arial" panose="020B0604020202020204" pitchFamily="34" charset="0"/>
              </a:rPr>
              <a:t>Wypadki podczas użycia prasy krawędziowej: 3 najczęstsze</a:t>
            </a:r>
            <a:endParaRPr lang="pl-PL" sz="19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1334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Clr>
                <a:srgbClr val="E30613"/>
              </a:buClr>
              <a:defRPr/>
            </a:pP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Sprawdź, czy: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2963659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krawędzie boczne prasy krawędziowej są osłonięte;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829616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Bezpieczna maszyna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tył prasy krawędziowej jest osłonięty;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3932254"/>
            <a:ext cx="10892757" cy="828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prasa krawędziowa jest wyposażona w kurtynę świetlną, zabezpieczenie w postaci wiązki laserowej, sterowanie oburęczne z podparciem lub inne odpowiednie zabezpieczenie - </a:t>
            </a: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zob. test bezpieczeństwa 5xbeter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pl-PL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9" y="503333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wyłącznik awaryjny jest natychmiast dostępny podczas użytkowania.</a:t>
            </a: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499675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kable zasilające, wtyczki i podłączenia nie są uszkodzone.</a:t>
            </a: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70" b="51404"/>
          <a:stretch>
            <a:fillRect/>
          </a:stretch>
        </p:blipFill>
        <p:spPr>
          <a:xfrm>
            <a:off x="1" y="1411363"/>
            <a:ext cx="4505566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01161"/>
            <a:ext cx="4758577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Używaj prasy krawędziowej tylko wtedy, kiedy posiadasz do tego odpowiednie uprawnienia.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606501"/>
            <a:ext cx="4396859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Testuj urządzenia zabezpieczające i wyłącznik awaryjny.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393670"/>
            <a:ext cx="483577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Pamiętaj o ryzyko zmiażdżenia między giętym produktem a prasą krawędziową (wtórne ryzyko zmiażdżenia).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481170"/>
            <a:ext cx="517227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Podczas gięcia z udziałem kilku osób dbaj o dobrą i wyraźną komunikację!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20712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Zapobiegaj wciągnięciu odzieży, biżuterii</a:t>
            </a:r>
            <a:b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i włosów.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3678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chemeClr val="tx1"/>
                </a:solidFill>
                <a:latin typeface="Arial" panose="020B0604020202020204" pitchFamily="34" charset="0"/>
              </a:rPr>
              <a:t>Nigdy nie pomijaj żadnych zabezpieczeń.</a:t>
            </a:r>
            <a:endParaRPr lang="pl-PL" sz="18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837707"/>
            <a:ext cx="5451586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Jeśli brakuje jakichkolwiek zabezpieczeń lub zostały one pominięte, omów to z przełożonym.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2FCADE4-9E1D-F066-FD3D-F92D3EFFCCBE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4671010"/>
            <a:ext cx="5567292" cy="8396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pl-PL" altLang="nl-NL" sz="1800" b="0" dirty="0">
                <a:solidFill>
                  <a:schemeClr val="tx1"/>
                </a:solidFill>
                <a:latin typeface="Arial" panose="020B0604020202020204" pitchFamily="34" charset="0"/>
              </a:rPr>
              <a:t>Nie rozpoczynaj pracy, jeśli masz jakiekolwiek wątpliwości związane z bezpieczeństwem maszyny. Omów to z przełożonym.</a:t>
            </a:r>
          </a:p>
        </p:txBody>
      </p:sp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635" b="51404"/>
          <a:stretch>
            <a:fillRect/>
          </a:stretch>
        </p:blipFill>
        <p:spPr>
          <a:xfrm>
            <a:off x="-9938" y="1400379"/>
            <a:ext cx="282649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643868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6427080-75CF-16B5-BE38-45CBB8B3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08" r="1" b="51404"/>
          <a:stretch>
            <a:fillRect/>
          </a:stretch>
        </p:blipFill>
        <p:spPr>
          <a:xfrm>
            <a:off x="0" y="1400379"/>
            <a:ext cx="5136969" cy="960857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4164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0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2800" dirty="0">
                <a:latin typeface="Arial" panose="020B0604020202020204" pitchFamily="34" charset="0"/>
              </a:rPr>
              <a:t>Pracuj bezpiecznie i zdrowo  </a:t>
            </a:r>
            <a:r>
              <a:rPr lang="pl-PL" sz="2800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/>
              <a:t>  </a:t>
            </a:r>
            <a:r>
              <a:rPr lang="pl-PL" sz="2800" b="0" dirty="0">
                <a:latin typeface="Arial" panose="020B0604020202020204" pitchFamily="34" charset="0"/>
              </a:rPr>
              <a:t>Bezpieczeństwo maszyn: Prasa krawędziowa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8E69BB-21AC-4C23-B630-5145B83B2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0BD2F-7182-44CA-BEB7-67586ADF80A4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aa0361cd-42d1-45f5-afcd-cf31d520fd2e"/>
    <ds:schemaRef ds:uri="http://purl.org/dc/elements/1.1/"/>
    <ds:schemaRef ds:uri="http://purl.org/dc/terms/"/>
    <ds:schemaRef ds:uri="72982cc6-c024-4b6f-8e11-1f4ac6243d2b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E577E4-0DD4-4812-8234-BEB877CD46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</TotalTime>
  <Words>562</Words>
  <Application>Microsoft Macintosh PowerPoint</Application>
  <PresentationFormat>Breedbeeld</PresentationFormat>
  <Paragraphs>63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Szkolenie BHP Bezpieczeństwo maszyn: Prasa krawędziowa</vt:lpstr>
      <vt:lpstr>Spis treści</vt:lpstr>
      <vt:lpstr>PowerPoint-presentatie</vt:lpstr>
      <vt:lpstr>Brak osłony.</vt:lpstr>
      <vt:lpstr>Sterowanie nożne: dłonie w strefie zagrożenia.</vt:lpstr>
      <vt:lpstr>Sprawdź, czy: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Bezpieczeństwo maszyn: Prasa krawędziowa</dc:title>
  <dc:creator>Twan Schellekens</dc:creator>
  <cp:lastModifiedBy>Twan Schellekens</cp:lastModifiedBy>
  <cp:revision>169</cp:revision>
  <dcterms:created xsi:type="dcterms:W3CDTF">2024-07-18T10:20:34Z</dcterms:created>
  <dcterms:modified xsi:type="dcterms:W3CDTF">2025-09-29T09:02:26Z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